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81" r:id="rId4"/>
    <p:sldId id="282" r:id="rId5"/>
    <p:sldId id="283" r:id="rId6"/>
    <p:sldId id="310" r:id="rId7"/>
    <p:sldId id="309" r:id="rId8"/>
    <p:sldId id="308" r:id="rId9"/>
    <p:sldId id="261" r:id="rId10"/>
    <p:sldId id="312" r:id="rId11"/>
    <p:sldId id="313" r:id="rId12"/>
    <p:sldId id="314" r:id="rId13"/>
    <p:sldId id="287" r:id="rId14"/>
    <p:sldId id="311" r:id="rId15"/>
    <p:sldId id="294" r:id="rId16"/>
    <p:sldId id="263" r:id="rId17"/>
    <p:sldId id="295" r:id="rId18"/>
    <p:sldId id="296" r:id="rId19"/>
    <p:sldId id="264" r:id="rId20"/>
    <p:sldId id="299" r:id="rId21"/>
    <p:sldId id="268" r:id="rId22"/>
    <p:sldId id="297" r:id="rId23"/>
    <p:sldId id="300" r:id="rId24"/>
    <p:sldId id="272" r:id="rId25"/>
    <p:sldId id="301" r:id="rId26"/>
    <p:sldId id="302" r:id="rId27"/>
    <p:sldId id="274" r:id="rId28"/>
    <p:sldId id="278" r:id="rId29"/>
    <p:sldId id="279" r:id="rId30"/>
    <p:sldId id="280" r:id="rId31"/>
    <p:sldId id="304" r:id="rId32"/>
    <p:sldId id="288" r:id="rId33"/>
    <p:sldId id="292" r:id="rId34"/>
    <p:sldId id="307" r:id="rId35"/>
    <p:sldId id="289" r:id="rId36"/>
    <p:sldId id="290" r:id="rId37"/>
    <p:sldId id="262" r:id="rId38"/>
    <p:sldId id="273" r:id="rId39"/>
    <p:sldId id="30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61"/>
    <a:srgbClr val="9A0000"/>
    <a:srgbClr val="FBD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AC7AB-665C-40D5-8934-C19E958AA399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94920-7BBF-4CAA-8EFB-5F0B9E35C6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91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94920-7BBF-4CAA-8EFB-5F0B9E35C6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0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5502F-C19C-21B8-638D-BEEFE90A2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0A25FA-ACFA-9B3F-12B6-F96DEA25C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9FA040-5E8F-E1AE-FD9E-1A305565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B0AB-1D47-4FBD-B51F-AD3A18A1DFE4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D2D3B0-667B-C196-FB13-6AEAC6D5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EB50A-1364-AB5D-3789-1B63D008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02264-EAB1-39E8-0E8E-4F2502C9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3FC59F-5FE6-3BF8-7470-CC1330F86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70FDBF-FCD4-F484-1B29-E815DE6D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177D-6EA4-4242-967C-15809EEBF3EF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5B9EEC-06AD-A912-CB56-39045E10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1A0242-E013-0DA3-349F-23F846DA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1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ADB87F-6228-FD1F-9C44-8F2CC9F42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DE3E45F-D31B-08C9-4A42-37183AAC4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8F1683-D81D-D3D4-1BD4-0CA3BD2D0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84B9-23BD-4D3A-9D6E-6D5F93A2EEF9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D80D6E-9C0A-8159-FAB5-B1FBFD4B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842988-2386-E2CE-0BB1-CA73E0AD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0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1660F-36D9-4ADD-97B2-BC337FC3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DE8859-FD8E-D20A-7C28-D15871F51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4D2168-6956-5B81-6AA2-C1293C0E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CAB2-1F3A-49BE-B173-599416CE81EE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47886E-19A4-6C01-CB15-00BC5CC20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483BAB-8FEA-166A-69F4-80FAA268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9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D309F-C8CF-CDD5-07D8-7021A3D2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BF067C-908A-34A9-90B3-E9F7E5A91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B340BE-024A-FD2F-43F7-E54162E98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92FF-A542-4186-8C96-0AEA52536044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1840AF-4E25-1C59-CDC1-B59A414B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DA8D74-943A-9B95-4D13-6EB99C13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61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B8B66-40B8-B0B0-042A-D5B0B2CC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1B115A-9CF4-E443-DCEF-7E2D93C26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3512274-1CFC-E0BA-4EE6-E6C0019F7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BC6833-B827-8CE6-8F53-4ED1DFF6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487FA-F21C-4D20-BCE2-156E208CC62D}" type="datetime1">
              <a:rPr lang="en-US" smtClean="0"/>
              <a:t>7/17/2023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7F3F7F-2CED-6E0A-D1DB-664FAEF7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04FE35-9659-984B-4F1F-5CE63EED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143F7-341D-FE76-D38B-41255200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AD1608-7263-C4B9-BA3A-00BC19366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1943FD-8A00-8073-25A0-00261440D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C5CDDB-1692-E407-DB0D-30203A3F0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6F83D8-34F2-C873-C52F-F36964418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F6EC47-DB9E-3443-8DAE-78228340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A0EC-DD98-4F75-A249-BE7717281E9E}" type="datetime1">
              <a:rPr lang="en-US" smtClean="0"/>
              <a:t>7/17/2023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28DD8B-395A-2CF8-92CA-F2D937AD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C636B4B-C941-39D5-DD68-0A150F50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8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65C8A-B22E-B2DD-962F-95ADA2C2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3163A44-8D2A-A6D7-5C9E-CAD5B79C7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7C8FC-9E4E-4776-A795-E97F49F434B9}" type="datetime1">
              <a:rPr lang="en-US" smtClean="0"/>
              <a:t>7/17/2023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7B1B78-A405-809F-F1D4-040C3C30B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49AF21-3A1E-80C1-DBD1-A462C89A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81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AA83329-1DF5-9A1A-C9A4-7AF2E642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13CA-19F5-4054-B28B-425A86E5B5B3}" type="datetime1">
              <a:rPr lang="en-US" smtClean="0"/>
              <a:t>7/17/2023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874116-9FF4-8EC8-3987-8C491B7E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7CA9A4-D189-E91A-53B6-01400281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40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8C8AB-580F-5C22-BE39-AE885523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003393-89CD-064C-B6AB-8865E7B14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2BD94D-69B6-BFFD-3D70-C88054B40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CADE66-6F49-828B-44C7-D36A0A4F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91650-4337-4A81-8C6B-22986ABE2AEB}" type="datetime1">
              <a:rPr lang="en-US" smtClean="0"/>
              <a:t>7/17/2023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A61BB3-F084-63AA-8C2D-2CE43F23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1FFD4E-348C-7BF5-83DF-D07DE6ED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6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7C987-D68D-A0D2-2B53-F9EACDE2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1C2BBE-D099-D3A3-E7BA-EB97EBFD2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449C1F-E43D-2646-83BF-5017BEFC7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AFFCA9-E813-85E6-4323-D151BA65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16CA3-0500-43FB-965A-18526E654C41}" type="datetime1">
              <a:rPr lang="en-US" smtClean="0"/>
              <a:t>7/17/2023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1E5127-B7BD-4396-551E-206169A6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63A200-687C-ECA4-E420-6F3EE8C7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5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BF4671-56C3-A315-0663-CFDC105E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80894E-AE05-636E-9555-B473DC699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BA228-BA26-7010-D5B0-DCF7DA22C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687D2-5553-488B-A528-1BD0DFF19629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D6E915-E02E-8BFA-7352-8B270E901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5FBC71-99E6-E277-EA82-9BEA06F61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A1518-EF1E-4D77-9371-1BD66E8B89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9.png"/><Relationship Id="rId7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14A9B-D03B-C9B4-995E-44FAE7F1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5200" b="0" dirty="0">
                <a:effectLst/>
              </a:rPr>
            </a:br>
            <a:r>
              <a:rPr lang="en-US" sz="5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Adaptive phase-field modeling </a:t>
            </a:r>
            <a:br>
              <a:rPr lang="en-US" sz="5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5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 heterogeneous materials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7A6467-8AEB-D005-05E4-7FEBA2FD4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ca-ES" sz="3200" dirty="0"/>
              <a:t>Treball de final de grau</a:t>
            </a:r>
          </a:p>
          <a:p>
            <a:pPr marL="0" indent="0" algn="ctr">
              <a:buNone/>
            </a:pPr>
            <a:endParaRPr lang="ca-ES" sz="3200" dirty="0"/>
          </a:p>
          <a:p>
            <a:pPr marL="0" indent="0" algn="ctr">
              <a:buNone/>
            </a:pPr>
            <a:r>
              <a:rPr lang="ca-ES" sz="3200" dirty="0"/>
              <a:t>Roger Llorenç i Vilanova</a:t>
            </a:r>
            <a:endParaRPr lang="ca-ES" dirty="0"/>
          </a:p>
          <a:p>
            <a:pPr marL="0" indent="0" algn="ctr">
              <a:buNone/>
            </a:pPr>
            <a:r>
              <a:rPr lang="ca-ES" dirty="0"/>
              <a:t>Director: Antonio Rodriguez-Ferran</a:t>
            </a:r>
          </a:p>
          <a:p>
            <a:pPr marL="0" indent="0" algn="ctr">
              <a:buNone/>
            </a:pPr>
            <a:r>
              <a:rPr lang="ca-ES" dirty="0"/>
              <a:t>Departament d’Enginyeria Civil i Ambiental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A94E0B-B6E7-C663-A7B7-079ADB70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24000"/>
          </a:xfrm>
        </p:spPr>
        <p:txBody>
          <a:bodyPr/>
          <a:lstStyle/>
          <a:p>
            <a:fld id="{D93A1518-EF1E-4D77-9371-1BD66E8B89C3}" type="slidenum">
              <a:rPr lang="en-US" sz="2000" smtClean="0">
                <a:solidFill>
                  <a:schemeClr val="tx1"/>
                </a:solidFill>
              </a:rPr>
              <a:t>1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540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47842-7736-7B99-D14B-98314AD0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Adaptive refinement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5534F1-E700-7188-3BA5-9E2E047A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199FF505-0449-B98A-C232-B0A7AD3E4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68" y="1142802"/>
            <a:ext cx="5128704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4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47842-7736-7B99-D14B-98314AD0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Adaptive refinement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5534F1-E700-7188-3BA5-9E2E047A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Imagen 3" descr="Forma, Rectángulo&#10;&#10;Descripción generada automáticamente">
            <a:extLst>
              <a:ext uri="{FF2B5EF4-FFF2-40B4-BE49-F238E27FC236}">
                <a16:creationId xmlns:a16="http://schemas.microsoft.com/office/drawing/2014/main" id="{15D3C156-73DA-1C35-A827-9DA34DDCA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3624"/>
            <a:ext cx="3579086" cy="3009863"/>
          </a:xfrm>
          <a:prstGeom prst="rect">
            <a:avLst/>
          </a:prstGeom>
        </p:spPr>
      </p:pic>
      <p:pic>
        <p:nvPicPr>
          <p:cNvPr id="7" name="Imagen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47807041-A76B-8964-1EE6-242088835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430" y="913887"/>
            <a:ext cx="3563180" cy="3009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9C3C6A2-169A-96D2-9DF4-4A9BBD24C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654" y="4208913"/>
            <a:ext cx="6972063" cy="17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7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47842-7736-7B99-D14B-98314AD0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Adaptive refinement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5534F1-E700-7188-3BA5-9E2E047A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B58DB1-FB7F-AA8C-9CBC-15072CFA8D16}"/>
              </a:ext>
            </a:extLst>
          </p:cNvPr>
          <p:cNvSpPr txBox="1"/>
          <p:nvPr/>
        </p:nvSpPr>
        <p:spPr>
          <a:xfrm>
            <a:off x="6621004" y="1005046"/>
            <a:ext cx="397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Deformation scale factor =  10</a:t>
            </a:r>
          </a:p>
        </p:txBody>
      </p:sp>
      <p:pic>
        <p:nvPicPr>
          <p:cNvPr id="6" name="def">
            <a:hlinkClick r:id="" action="ppaction://media"/>
            <a:extLst>
              <a:ext uri="{FF2B5EF4-FFF2-40B4-BE49-F238E27FC236}">
                <a16:creationId xmlns:a16="http://schemas.microsoft.com/office/drawing/2014/main" id="{9A19A7D2-6FCD-9695-D3EA-DDE32286AD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8914" y="1676581"/>
            <a:ext cx="7773006" cy="437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1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C741B-4FD6-5461-B289-ABA98DBC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887ADC-EA4F-4A5E-7882-40B9C5C76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Acquire familiarity with the existing adaptive phase-field model for homogeneous materials (Muixí, 2020)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Extend the phase-field model and the Matlab code to heterogeneous materials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carry out computational tests of fracture in heterogeneous materials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results and gain insight of fracture in heterogeneous materials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7A7760-BBBE-12F3-1C6B-F78B8F16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08582-5127-D1CC-10A8-0F7E35DF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Arrest, deflection and penetration of the crack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6917F6-5CA5-0842-8920-78C68A823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Fracture</a:t>
            </a:r>
            <a:r>
              <a:rPr lang="ca-ES" dirty="0"/>
              <a:t> </a:t>
            </a:r>
            <a:r>
              <a:rPr lang="en-US" dirty="0"/>
              <a:t>toughness</a:t>
            </a:r>
          </a:p>
          <a:p>
            <a:r>
              <a:rPr lang="ca-ES" dirty="0"/>
              <a:t>Young modulus E = 210 GPa</a:t>
            </a:r>
          </a:p>
          <a:p>
            <a:r>
              <a:rPr lang="en-US" dirty="0"/>
              <a:t>Poisson’s</a:t>
            </a:r>
            <a:r>
              <a:rPr lang="ca-ES" dirty="0"/>
              <a:t> </a:t>
            </a:r>
            <a:r>
              <a:rPr lang="en-US" dirty="0"/>
              <a:t>ratio</a:t>
            </a:r>
            <a:r>
              <a:rPr lang="ca-ES" dirty="0"/>
              <a:t> </a:t>
            </a:r>
            <a:r>
              <a:rPr lang="el-GR" dirty="0"/>
              <a:t>ν</a:t>
            </a:r>
            <a:r>
              <a:rPr lang="ca-ES" dirty="0"/>
              <a:t> = 0</a:t>
            </a:r>
            <a:endParaRPr lang="ca-ES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AD5392-69B8-01DB-353B-960467D1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986C20E-EF4F-AA3C-5220-D64988765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5" r="51714"/>
          <a:stretch/>
        </p:blipFill>
        <p:spPr>
          <a:xfrm>
            <a:off x="5230734" y="1818372"/>
            <a:ext cx="1573530" cy="5306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888E38-D04E-E2C5-7FA9-B22C6C07D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1"/>
          <a:stretch/>
        </p:blipFill>
        <p:spPr>
          <a:xfrm>
            <a:off x="7035065" y="1818372"/>
            <a:ext cx="1288682" cy="529200"/>
          </a:xfrm>
          <a:prstGeom prst="rect">
            <a:avLst/>
          </a:prstGeom>
        </p:spPr>
      </p:pic>
      <p:pic>
        <p:nvPicPr>
          <p:cNvPr id="6" name="Imagen 5" descr="Forma, Flecha&#10;&#10;Descripción generada automáticamente">
            <a:extLst>
              <a:ext uri="{FF2B5EF4-FFF2-40B4-BE49-F238E27FC236}">
                <a16:creationId xmlns:a16="http://schemas.microsoft.com/office/drawing/2014/main" id="{66A4C6CD-6B2C-74BC-0FC4-8347CED9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56" y="1944729"/>
            <a:ext cx="574688" cy="270942"/>
          </a:xfrm>
          <a:prstGeom prst="rect">
            <a:avLst/>
          </a:prstGeom>
        </p:spPr>
      </p:pic>
      <p:pic>
        <p:nvPicPr>
          <p:cNvPr id="9" name="Imagen 8" descr="Forma, Rectángulo&#10;&#10;Descripción generada automáticamente">
            <a:extLst>
              <a:ext uri="{FF2B5EF4-FFF2-40B4-BE49-F238E27FC236}">
                <a16:creationId xmlns:a16="http://schemas.microsoft.com/office/drawing/2014/main" id="{87A7D83B-6A73-D976-7907-BAAFB8765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93" y="2008200"/>
            <a:ext cx="330492" cy="14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8F8CD-456D-C445-2270-94746C5C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169" y="2270215"/>
            <a:ext cx="4518437" cy="428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ECB720-B0B1-D97F-AB0A-66103A0DB3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60" t="58934" r="4506" b="5205"/>
          <a:stretch/>
        </p:blipFill>
        <p:spPr>
          <a:xfrm>
            <a:off x="7905837" y="4147513"/>
            <a:ext cx="335879" cy="21786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2C9139-CB38-B03E-2E82-127503EAB3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37" t="3514" b="54042"/>
          <a:stretch/>
        </p:blipFill>
        <p:spPr>
          <a:xfrm>
            <a:off x="7901312" y="3490629"/>
            <a:ext cx="318075" cy="21958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F2ED43E-2FAF-3D69-C518-709926EDE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2901" y="4365381"/>
            <a:ext cx="3467443" cy="131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F755A-AFEB-0EF1-3E28-E6BAF210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Arrest, deflection and penetration of the crack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86E929-F5F7-2B11-8223-9DF9F637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C809530-7871-C984-F13F-9811E3B9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2" y="1633922"/>
            <a:ext cx="2093756" cy="461578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74D07C9-8793-0647-BC71-F29559444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71" y="1403998"/>
            <a:ext cx="2740293" cy="2476176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E87E2F82-5E46-69A7-31A0-91D895F51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40" y="1357493"/>
            <a:ext cx="2938872" cy="2476176"/>
          </a:xfrm>
          <a:prstGeom prst="rect">
            <a:avLst/>
          </a:prstGeom>
        </p:spPr>
      </p:pic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0D4E740-2575-CC31-BCBD-9CF075FAD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49" y="3880174"/>
            <a:ext cx="5903790" cy="247617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9A311D8-133A-9AC5-1328-84070883B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6" b="-1099"/>
          <a:stretch/>
        </p:blipFill>
        <p:spPr bwMode="auto">
          <a:xfrm>
            <a:off x="962803" y="3880174"/>
            <a:ext cx="1986915" cy="4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22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F755A-AFEB-0EF1-3E28-E6BAF210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Arrest, deflection and penetration of the crack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DA92D3-51F7-4AF9-6494-4A37C61D1F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7"/>
            <a:ext cx="2211723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F547FE1-9631-ADF3-2E36-40623917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09" y="2210781"/>
            <a:ext cx="8597782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86E929-F5F7-2B11-8223-9DF9F637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5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18056-FF7D-67E3-7E8A-C4197AEF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Arrest, deflection and penetration of the crack</a:t>
            </a:r>
            <a:br>
              <a:rPr lang="en-US" dirty="0"/>
            </a:br>
            <a:endParaRPr lang="en-US" dirty="0"/>
          </a:p>
        </p:txBody>
      </p:sp>
      <p:pic>
        <p:nvPicPr>
          <p:cNvPr id="5" name="def">
            <a:hlinkClick r:id="" action="ppaction://media"/>
            <a:extLst>
              <a:ext uri="{FF2B5EF4-FFF2-40B4-BE49-F238E27FC236}">
                <a16:creationId xmlns:a16="http://schemas.microsoft.com/office/drawing/2014/main" id="{EB426939-90C8-59FE-2361-CD9D57A864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035" y="2324102"/>
            <a:ext cx="8703930" cy="489585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D7EF10-E968-BA22-4DB0-C688E3F1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1F1DF64-716C-A6CE-D822-CA8A64F7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7"/>
            <a:ext cx="2211723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F755A-AFEB-0EF1-3E28-E6BAF210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Arrest, deflection and penetration of the crack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8AEE9C-4B4D-2D02-0FAA-71EF5068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2108"/>
            <a:ext cx="2143522" cy="51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84D6F52-C3F2-FFF4-DA94-59D506D15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t="3804" r="13306" b="2702"/>
          <a:stretch/>
        </p:blipFill>
        <p:spPr bwMode="auto">
          <a:xfrm>
            <a:off x="3078637" y="1201597"/>
            <a:ext cx="6244472" cy="54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2035DE5-ABB9-8482-916A-33647885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lang="en-US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C6E2BDC-E63B-F91F-F6EA-906336D7354B}"/>
              </a:ext>
            </a:extLst>
          </p:cNvPr>
          <p:cNvCxnSpPr>
            <a:cxnSpLocks/>
          </p:cNvCxnSpPr>
          <p:nvPr/>
        </p:nvCxnSpPr>
        <p:spPr>
          <a:xfrm flipV="1">
            <a:off x="1143290" y="2675206"/>
            <a:ext cx="2479250" cy="604187"/>
          </a:xfrm>
          <a:prstGeom prst="straightConnector1">
            <a:avLst/>
          </a:prstGeom>
          <a:ln w="76200">
            <a:solidFill>
              <a:srgbClr val="FF61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7ABDE4D-9B32-B3C2-BA3D-505C62F94044}"/>
              </a:ext>
            </a:extLst>
          </p:cNvPr>
          <p:cNvCxnSpPr>
            <a:cxnSpLocks/>
          </p:cNvCxnSpPr>
          <p:nvPr/>
        </p:nvCxnSpPr>
        <p:spPr>
          <a:xfrm flipV="1">
            <a:off x="1143290" y="5438831"/>
            <a:ext cx="2479250" cy="604187"/>
          </a:xfrm>
          <a:prstGeom prst="straightConnector1">
            <a:avLst/>
          </a:prstGeom>
          <a:ln w="76200">
            <a:solidFill>
              <a:srgbClr val="FF61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559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D7514-DE3F-8603-7EFC-79A27EF1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Arrest, deflection and penetration of the crack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2E950F-7C67-CBC3-63D6-83B8A5A10B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957" y="1508009"/>
            <a:ext cx="4644085" cy="43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6BFF41-8FCC-E3F2-7569-826D61F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BD0E47-F985-98B9-EC96-43A119E1D4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dirty="0"/>
              <a:t>Shear test</a:t>
            </a:r>
            <a:endParaRPr lang="en-US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A241A1-FB03-B6B3-3A1D-1EA3AFF0A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0" t="58934" r="4506" b="5205"/>
          <a:stretch/>
        </p:blipFill>
        <p:spPr>
          <a:xfrm>
            <a:off x="6543782" y="4613426"/>
            <a:ext cx="363435" cy="2357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E438FF5-0214-0D9B-ED55-E532F0DEA5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7" t="3514" b="54042"/>
          <a:stretch/>
        </p:blipFill>
        <p:spPr>
          <a:xfrm>
            <a:off x="6543782" y="2766652"/>
            <a:ext cx="34417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0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257B6-FABF-F509-A92D-DB46FE23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025B2-55C6-3B3E-CE59-71224038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6DB5DC-ABA2-E1B6-9C59-0D1E4B817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64" y="4535079"/>
            <a:ext cx="1957796" cy="195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ncient Rock Layers Stock Photo - Download Image Now - Geology, Dirt,  Layered - iStock">
            <a:extLst>
              <a:ext uri="{FF2B5EF4-FFF2-40B4-BE49-F238E27FC236}">
                <a16:creationId xmlns:a16="http://schemas.microsoft.com/office/drawing/2014/main" id="{A735792C-C936-B2D4-ADC0-1ED448A3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11" y="379295"/>
            <a:ext cx="2856170" cy="186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omposite material - Wikipedia">
            <a:extLst>
              <a:ext uri="{FF2B5EF4-FFF2-40B4-BE49-F238E27FC236}">
                <a16:creationId xmlns:a16="http://schemas.microsoft.com/office/drawing/2014/main" id="{CD493A18-252A-F304-A396-561B00D50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81" y="2560552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BE5886-8243-5D94-23A3-4D6693E9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835150"/>
            <a:ext cx="5992228" cy="4351338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Understanding cracks: avoid, stop, mitigate, promote and control</a:t>
            </a:r>
          </a:p>
          <a:p>
            <a:pPr>
              <a:lnSpc>
                <a:spcPct val="200000"/>
              </a:lnSpc>
            </a:pPr>
            <a:r>
              <a:rPr lang="en-US" dirty="0"/>
              <a:t>Homogeneous / heterogeneous materials</a:t>
            </a:r>
          </a:p>
          <a:p>
            <a:pPr>
              <a:lnSpc>
                <a:spcPct val="200000"/>
              </a:lnSpc>
            </a:pPr>
            <a:r>
              <a:rPr lang="en-US" dirty="0"/>
              <a:t>Failure / Success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1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D7514-DE3F-8603-7EFC-79A27EF1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Arrest, deflection and penetration of the crack</a:t>
            </a:r>
            <a:br>
              <a:rPr lang="en-US"/>
            </a:b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6BFF41-8FCC-E3F2-7569-826D61F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lang="en-US" dirty="0"/>
          </a:p>
        </p:txBody>
      </p:sp>
      <p:pic>
        <p:nvPicPr>
          <p:cNvPr id="6" name="Marcador de contenido 5" descr="Histograma&#10;&#10;Descripción generada automáticamente">
            <a:extLst>
              <a:ext uri="{FF2B5EF4-FFF2-40B4-BE49-F238E27FC236}">
                <a16:creationId xmlns:a16="http://schemas.microsoft.com/office/drawing/2014/main" id="{16A70001-258F-DF87-C659-E8AD742F9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78" y="1955092"/>
            <a:ext cx="7255722" cy="2947815"/>
          </a:xfr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AE0EBB76-8116-ED1C-8687-B65483EF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06" y="1954215"/>
            <a:ext cx="3431672" cy="2948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83F6AAD-941D-CEC9-4E51-8DA6EBEE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08" y="5403330"/>
            <a:ext cx="2057567" cy="4536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979525B-4E0B-4B27-2AC6-BBD9F8ACD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6" b="-1099"/>
          <a:stretch/>
        </p:blipFill>
        <p:spPr bwMode="auto">
          <a:xfrm>
            <a:off x="4591431" y="5403330"/>
            <a:ext cx="1986915" cy="4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CE8DCAE-8EDE-3D98-65D4-4EA393AB5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40" y="5402828"/>
            <a:ext cx="2169391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7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F74B5-59DC-B405-4E32-F988E2CF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Arrest, deflection and penetration of the crack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A99E50-70BD-B5CE-1F5B-06B6674EC9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136" y="1496350"/>
            <a:ext cx="8725728" cy="48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9339A8-BDE7-6917-E135-18B779DE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2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D7514-DE3F-8603-7EFC-79A27EF1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Arrest, deflection and penetration of the crack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6BFF41-8FCC-E3F2-7569-826D61F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lang="en-US" dirty="0"/>
          </a:p>
        </p:txBody>
      </p:sp>
      <p:pic>
        <p:nvPicPr>
          <p:cNvPr id="16" name="Marcador de contenido 15" descr="Gráfico, Histograma&#10;&#10;Descripción generada automáticamente">
            <a:extLst>
              <a:ext uri="{FF2B5EF4-FFF2-40B4-BE49-F238E27FC236}">
                <a16:creationId xmlns:a16="http://schemas.microsoft.com/office/drawing/2014/main" id="{4E929187-942B-BCB0-CBEB-D8461CFC3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1" y="1954800"/>
            <a:ext cx="11008597" cy="2948400"/>
          </a:xfr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049D49EA-43AB-DBF0-8FBD-C49080CC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73" b="41091"/>
          <a:stretch/>
        </p:blipFill>
        <p:spPr>
          <a:xfrm>
            <a:off x="4242920" y="5326380"/>
            <a:ext cx="2909659" cy="4536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060DF5E2-5038-896F-3961-D1E91FE23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6" b="80658"/>
          <a:stretch/>
        </p:blipFill>
        <p:spPr>
          <a:xfrm>
            <a:off x="591701" y="5326380"/>
            <a:ext cx="2709976" cy="4536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188237F-D978-CDCC-CDAD-C2575C7A4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34" b="220"/>
          <a:stretch/>
        </p:blipFill>
        <p:spPr>
          <a:xfrm>
            <a:off x="8475679" y="5326380"/>
            <a:ext cx="267500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47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F74B5-59DC-B405-4E32-F988E2CF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Arrest, deflection and penetration of the crack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9339A8-BDE7-6917-E135-18B779DE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dirty="0"/>
          </a:p>
        </p:txBody>
      </p:sp>
      <p:pic>
        <p:nvPicPr>
          <p:cNvPr id="6" name="Marcador de contenido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BACE967-100D-1366-7CDD-7350A0495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82" y="1496350"/>
            <a:ext cx="9033636" cy="4860000"/>
          </a:xfrm>
        </p:spPr>
      </p:pic>
    </p:spTree>
    <p:extLst>
      <p:ext uri="{BB962C8B-B14F-4D97-AF65-F5344CB8AC3E}">
        <p14:creationId xmlns:p14="http://schemas.microsoft.com/office/powerpoint/2010/main" val="4199565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23486-21A7-D9B5-3F52-A83F6789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resistance by placing inclusions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Marcador de contenido 7" descr="Gráfico&#10;&#10;Descripción generada automáticamente">
            <a:extLst>
              <a:ext uri="{FF2B5EF4-FFF2-40B4-BE49-F238E27FC236}">
                <a16:creationId xmlns:a16="http://schemas.microsoft.com/office/drawing/2014/main" id="{F6841B85-FDA2-1B32-158D-07CED08C9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99" y="3847194"/>
            <a:ext cx="5378449" cy="23400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FF4192-0F39-7920-687D-6E116AA8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lang="en-US" dirty="0"/>
          </a:p>
        </p:txBody>
      </p:sp>
      <p:pic>
        <p:nvPicPr>
          <p:cNvPr id="6" name="Imagen 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99305C5-365E-1752-52C1-994BA0A97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1" y="1180929"/>
            <a:ext cx="5360368" cy="2340000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D528862F-264B-CB53-BA4D-138969A17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619" y="1184584"/>
            <a:ext cx="5408529" cy="2340000"/>
          </a:xfrm>
          <a:prstGeom prst="rect">
            <a:avLst/>
          </a:prstGeom>
        </p:spPr>
      </p:pic>
      <p:pic>
        <p:nvPicPr>
          <p:cNvPr id="12" name="Imagen 1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F38B7A8-774B-4F9A-C0D8-8F2C2931A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7" y="3847194"/>
            <a:ext cx="5394233" cy="234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4BB6108-B46F-C9AB-9D39-4EC3CAB6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754" y="3520929"/>
            <a:ext cx="2248491" cy="453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7F4099B-3A86-6189-F3A7-1516EE495E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60" t="58934" r="4506" b="5205"/>
          <a:stretch/>
        </p:blipFill>
        <p:spPr>
          <a:xfrm>
            <a:off x="7497034" y="2014619"/>
            <a:ext cx="258391" cy="16760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69BB5AE-9D9B-CDFA-6F09-33A679AF44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37" t="3514" b="54042"/>
          <a:stretch/>
        </p:blipFill>
        <p:spPr>
          <a:xfrm>
            <a:off x="8022647" y="2013298"/>
            <a:ext cx="244694" cy="16892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69ECB47-43D1-2686-C1DC-1E461F1075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60" t="58934" r="4506" b="5205"/>
          <a:stretch/>
        </p:blipFill>
        <p:spPr>
          <a:xfrm>
            <a:off x="1673064" y="4674139"/>
            <a:ext cx="258391" cy="16760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A692CA0-14ED-28C6-7442-E2521CCBC2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37" t="3514" b="54042"/>
          <a:stretch/>
        </p:blipFill>
        <p:spPr>
          <a:xfrm>
            <a:off x="2479135" y="4674144"/>
            <a:ext cx="244694" cy="16892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266A3E3-0135-8E19-A633-5D3975360A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60" t="58934" r="4506" b="5205"/>
          <a:stretch/>
        </p:blipFill>
        <p:spPr>
          <a:xfrm>
            <a:off x="7373473" y="4352674"/>
            <a:ext cx="247121" cy="16029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8962ED6-5661-9F3B-749E-468C2C506D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37" t="3514" b="54042"/>
          <a:stretch/>
        </p:blipFill>
        <p:spPr>
          <a:xfrm>
            <a:off x="6698735" y="4344043"/>
            <a:ext cx="244694" cy="1689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5386218-8621-CDDA-B275-790B98D915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37" t="3514" b="54042"/>
          <a:stretch/>
        </p:blipFill>
        <p:spPr>
          <a:xfrm>
            <a:off x="2252650" y="2360849"/>
            <a:ext cx="244694" cy="1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66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23486-21A7-D9B5-3F52-A83F6789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resistance by placing inclusions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FF4192-0F39-7920-687D-6E116AA8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lang="en-U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6C6C5D9-99A6-0127-0752-66C987962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3"/>
          <a:stretch/>
        </p:blipFill>
        <p:spPr>
          <a:xfrm>
            <a:off x="1611845" y="1496350"/>
            <a:ext cx="8968310" cy="4860000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6F1B28-5807-3552-0153-2E24F525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954" y="1237088"/>
            <a:ext cx="2248491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13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23486-21A7-D9B5-3F52-A83F6789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resistance by placing inclusions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FF4192-0F39-7920-687D-6E116AA8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lang="en-US" dirty="0"/>
          </a:p>
        </p:txBody>
      </p:sp>
      <p:pic>
        <p:nvPicPr>
          <p:cNvPr id="6" name="deffffff">
            <a:hlinkClick r:id="" action="ppaction://media"/>
            <a:extLst>
              <a:ext uri="{FF2B5EF4-FFF2-40B4-BE49-F238E27FC236}">
                <a16:creationId xmlns:a16="http://schemas.microsoft.com/office/drawing/2014/main" id="{51085C02-3DB2-7ADE-0182-44C6EAE542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9340" y="1690688"/>
            <a:ext cx="8773319" cy="493488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B62C39-23E2-3E49-18E8-6E3C31953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12" y="5707947"/>
            <a:ext cx="2248491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23486-21A7-D9B5-3F52-A83F6789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resistance by placing inclusions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Marcador de contenido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717D729-F2E0-AEB1-653D-3722F31A6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40" y="1496350"/>
            <a:ext cx="9062320" cy="48600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FF4192-0F39-7920-687D-6E116AA8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3880DD-5A23-B3FB-C521-411E1D70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92" y="1027906"/>
            <a:ext cx="2207208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5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D14CF-0DBE-AC33-E710-7722DFE9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contributions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A04F10-6A9A-18B9-94F3-9CBEE14F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Extended</a:t>
            </a:r>
            <a:r>
              <a:rPr lang="en-US" dirty="0"/>
              <a:t> the adaptive hybrid phase-field model implementation for homogeneous materials, Muixí (2020), to </a:t>
            </a:r>
            <a:r>
              <a:rPr lang="en-US" b="1" dirty="0"/>
              <a:t>heterogeneous</a:t>
            </a:r>
            <a:r>
              <a:rPr lang="en-US" dirty="0"/>
              <a:t> materials</a:t>
            </a:r>
          </a:p>
          <a:p>
            <a:r>
              <a:rPr lang="en-US" b="1" dirty="0"/>
              <a:t>Developed </a:t>
            </a:r>
            <a:r>
              <a:rPr lang="en-US" dirty="0"/>
              <a:t>a robust algorithm for </a:t>
            </a:r>
            <a:r>
              <a:rPr lang="en-US" b="1" dirty="0"/>
              <a:t>visualizing </a:t>
            </a:r>
            <a:r>
              <a:rPr lang="en-US" dirty="0"/>
              <a:t>different sorts of </a:t>
            </a:r>
            <a:r>
              <a:rPr lang="en-US" b="1" dirty="0"/>
              <a:t>deformed meshes </a:t>
            </a:r>
            <a:r>
              <a:rPr lang="en-US" dirty="0"/>
              <a:t>during runtime</a:t>
            </a:r>
          </a:p>
          <a:p>
            <a:r>
              <a:rPr lang="en-US" b="1" dirty="0"/>
              <a:t>Design, execution and analysis of experiments </a:t>
            </a:r>
            <a:r>
              <a:rPr lang="en-US" dirty="0"/>
              <a:t>using a variety of tools (Matlab, ez4u, LaCàN computer cluster, NotePad++ and Excel)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D8507B-B07E-8E28-AB71-4BD15A76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90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9F417-2178-A7D6-F876-2EEE5045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Conclusions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53F733-21C1-F272-E01F-C60CC4913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Qualitative analysis of fracture’s behavior when encountering heterogeneity: crack arrest, deflection, penetration and nucleation</a:t>
            </a:r>
          </a:p>
          <a:p>
            <a:pPr>
              <a:lnSpc>
                <a:spcPct val="150000"/>
              </a:lnSpc>
            </a:pPr>
            <a:r>
              <a:rPr lang="en-US" dirty="0"/>
              <a:t>Increasing the GcRatio does not always result in a higher peak force &amp; total displacement</a:t>
            </a:r>
          </a:p>
          <a:p>
            <a:pPr>
              <a:lnSpc>
                <a:spcPct val="150000"/>
              </a:lnSpc>
            </a:pPr>
            <a:r>
              <a:rPr lang="en-US" dirty="0"/>
              <a:t>Obtaining the maximum peak force or total displacement by distributing a constant area into different inclusions</a:t>
            </a:r>
          </a:p>
          <a:p>
            <a:pPr>
              <a:lnSpc>
                <a:spcPct val="150000"/>
              </a:lnSpc>
            </a:pPr>
            <a:r>
              <a:rPr lang="en-US" dirty="0"/>
              <a:t>Fracture can be narrowly guided by offering paths of less resistance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2BD10B-1619-4B37-DBA4-4A562AFE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8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678D7-95E6-A9FA-F130-2918C0F4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fracture mechanics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E97070-B6CC-46DE-B30F-27D5E7D16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Discontinuous models</a:t>
            </a:r>
            <a:r>
              <a:rPr lang="en-US"/>
              <a:t>: sharp cracks</a:t>
            </a:r>
          </a:p>
          <a:p>
            <a:r>
              <a:rPr lang="en-US"/>
              <a:t>Discontinuous displacement field</a:t>
            </a:r>
          </a:p>
          <a:p>
            <a:r>
              <a:rPr lang="en-US"/>
              <a:t>Might be less efficient due to remeshing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E53A66-EBEB-502B-3C09-4A8E9544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FBD5ECD-C0A5-7356-92D7-1E16597F0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7" r="1978" b="-46"/>
          <a:stretch/>
        </p:blipFill>
        <p:spPr>
          <a:xfrm>
            <a:off x="7108788" y="3362665"/>
            <a:ext cx="3482271" cy="29936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E9BA0DD-7D7C-28AE-C90B-5C6DF5782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16" y="3429000"/>
            <a:ext cx="3301006" cy="25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34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AA167-AC33-E674-4CE5-A56BA464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Outlook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F178EF-992C-FCF3-C8D2-3163D7B0C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Probabilistic inclusions</a:t>
            </a:r>
          </a:p>
          <a:p>
            <a:pPr>
              <a:lnSpc>
                <a:spcPct val="150000"/>
              </a:lnSpc>
            </a:pPr>
            <a:r>
              <a:rPr lang="en-US" dirty="0"/>
              <a:t>Extension to three-dimensions </a:t>
            </a:r>
          </a:p>
          <a:p>
            <a:pPr>
              <a:lnSpc>
                <a:spcPct val="150000"/>
              </a:lnSpc>
            </a:pPr>
            <a:r>
              <a:rPr lang="en-US" dirty="0"/>
              <a:t>Experimental validation – Design of multi-layered materials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225A6F-3620-4067-2030-F4881743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24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1A0FC9-B908-6673-8541-17E0174A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Adaptive hybrid phase-field model </a:t>
            </a:r>
          </a:p>
        </p:txBody>
      </p:sp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A9ED56BE-C56F-570A-082B-95F9529FA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0631"/>
            <a:ext cx="10512547" cy="409989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5E8FC-C226-4C2B-E1F9-F469C72E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1A38F0-13A1-3505-A911-E589FD4B0E41}"/>
              </a:ext>
            </a:extLst>
          </p:cNvPr>
          <p:cNvSpPr txBox="1"/>
          <p:nvPr/>
        </p:nvSpPr>
        <p:spPr>
          <a:xfrm>
            <a:off x="8521831" y="1555423"/>
            <a:ext cx="28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Ambati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216032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993CA-AE50-8C8E-2D47-133C469B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349"/>
            <a:ext cx="10515600" cy="1325563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6" name="Marcador de contenido 5" descr="Imagen que contiene reloj&#10;&#10;Descripción generada automáticamente">
            <a:extLst>
              <a:ext uri="{FF2B5EF4-FFF2-40B4-BE49-F238E27FC236}">
                <a16:creationId xmlns:a16="http://schemas.microsoft.com/office/drawing/2014/main" id="{C9BBE634-45EE-94C0-95D0-6B49C691B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"/>
          <a:stretch/>
        </p:blipFill>
        <p:spPr>
          <a:xfrm>
            <a:off x="3340992" y="3197914"/>
            <a:ext cx="3625552" cy="302541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EA13A9-35B6-7BAC-785D-C01FCD0B4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 dirty="0"/>
          </a:p>
        </p:txBody>
      </p:sp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30E3FA65-EF12-4AF8-2E3E-0A6D84633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 b="973"/>
          <a:stretch/>
        </p:blipFill>
        <p:spPr>
          <a:xfrm>
            <a:off x="614854" y="3010240"/>
            <a:ext cx="2557462" cy="3213091"/>
          </a:xfrm>
          <a:prstGeom prst="rect">
            <a:avLst/>
          </a:prstGeom>
        </p:spPr>
      </p:pic>
      <p:pic>
        <p:nvPicPr>
          <p:cNvPr id="10" name="Imagen 9" descr="Imagen que contiene luz&#10;&#10;Descripción generada automáticamente">
            <a:extLst>
              <a:ext uri="{FF2B5EF4-FFF2-40B4-BE49-F238E27FC236}">
                <a16:creationId xmlns:a16="http://schemas.microsoft.com/office/drawing/2014/main" id="{9CF42497-D3AF-13F8-67F8-4D871DF1A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"/>
          <a:stretch/>
        </p:blipFill>
        <p:spPr>
          <a:xfrm>
            <a:off x="7474312" y="3197912"/>
            <a:ext cx="1776220" cy="3025419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ED486D32-6E98-2705-DB78-FB1A6DB8BB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5" r="25035"/>
          <a:stretch/>
        </p:blipFill>
        <p:spPr>
          <a:xfrm>
            <a:off x="9984301" y="3197912"/>
            <a:ext cx="1831815" cy="302541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5324BE6-A88C-9A2C-C57E-FE5674AABED3}"/>
              </a:ext>
            </a:extLst>
          </p:cNvPr>
          <p:cNvSpPr txBox="1"/>
          <p:nvPr/>
        </p:nvSpPr>
        <p:spPr>
          <a:xfrm>
            <a:off x="678942" y="1532912"/>
            <a:ext cx="255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Statement; </a:t>
            </a:r>
          </a:p>
          <a:p>
            <a:r>
              <a:rPr lang="en-US" dirty="0"/>
              <a:t>Ambati et al. (2015)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06204B-B996-66E0-8857-CBA351CFEB17}"/>
              </a:ext>
            </a:extLst>
          </p:cNvPr>
          <p:cNvSpPr txBox="1"/>
          <p:nvPr/>
        </p:nvSpPr>
        <p:spPr>
          <a:xfrm>
            <a:off x="3866751" y="1532912"/>
            <a:ext cx="3036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with cement mortar – Area marking the observed crack patterns; Ambati et al. (2015)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C68AF0-310A-9363-0B58-F1874D376A8C}"/>
              </a:ext>
            </a:extLst>
          </p:cNvPr>
          <p:cNvSpPr txBox="1"/>
          <p:nvPr/>
        </p:nvSpPr>
        <p:spPr>
          <a:xfrm>
            <a:off x="7443625" y="1532912"/>
            <a:ext cx="19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Hybrid phase-field model; Ambati et al. (2015)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3BC61D4-E13A-6572-4832-12F8A04A4A7A}"/>
              </a:ext>
            </a:extLst>
          </p:cNvPr>
          <p:cNvSpPr txBox="1"/>
          <p:nvPr/>
        </p:nvSpPr>
        <p:spPr>
          <a:xfrm>
            <a:off x="9984301" y="1532912"/>
            <a:ext cx="19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Adaptive hybrid phase-field model; Muixí (2020)</a:t>
            </a:r>
          </a:p>
        </p:txBody>
      </p:sp>
    </p:spTree>
    <p:extLst>
      <p:ext uri="{BB962C8B-B14F-4D97-AF65-F5344CB8AC3E}">
        <p14:creationId xmlns:p14="http://schemas.microsoft.com/office/powerpoint/2010/main" val="1685438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745A4-F70F-B241-2AF6-E3EAA994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Computational fracture mechanics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0EFA25-09B8-4FCA-425C-0E27A35F9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204"/>
            <a:ext cx="10515600" cy="4351338"/>
          </a:xfrm>
        </p:spPr>
        <p:txBody>
          <a:bodyPr/>
          <a:lstStyle/>
          <a:p>
            <a:r>
              <a:rPr lang="en-US" b="1" dirty="0"/>
              <a:t>Continuous displacement field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FC1F37-61AC-2FAC-5E37-AA79F290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DEFDEFDEF_pwp_2">
            <a:hlinkClick r:id="" action="ppaction://media"/>
            <a:extLst>
              <a:ext uri="{FF2B5EF4-FFF2-40B4-BE49-F238E27FC236}">
                <a16:creationId xmlns:a16="http://schemas.microsoft.com/office/drawing/2014/main" id="{49A88882-E849-C7C2-26DC-F80DA535C9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87746"/>
            <a:ext cx="9569877" cy="53830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A068986-7F6B-E1D2-7FD4-B483B5E786DE}"/>
              </a:ext>
            </a:extLst>
          </p:cNvPr>
          <p:cNvSpPr txBox="1"/>
          <p:nvPr/>
        </p:nvSpPr>
        <p:spPr>
          <a:xfrm>
            <a:off x="2349734" y="5844749"/>
            <a:ext cx="2374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Deformation scale factor =  10</a:t>
            </a:r>
          </a:p>
        </p:txBody>
      </p:sp>
    </p:spTree>
    <p:extLst>
      <p:ext uri="{BB962C8B-B14F-4D97-AF65-F5344CB8AC3E}">
        <p14:creationId xmlns:p14="http://schemas.microsoft.com/office/powerpoint/2010/main" val="312275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4EBBEDCE-F082-1D45-CE8F-B589D8CE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68388"/>
            <a:ext cx="7186613" cy="2921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0A15194-92EB-BCEA-9607-CCBC33D0C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048125"/>
            <a:ext cx="7186613" cy="17351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B47842-7736-7B99-D14B-98314AD0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Adaptive refinement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5534F1-E700-7188-3BA5-9E2E047A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16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CC7CE-4234-C224-451B-2891AE91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refinement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D9D031-5595-66B0-BE94-B5CA530F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lang="en-US" dirty="0"/>
          </a:p>
        </p:txBody>
      </p:sp>
      <p:pic>
        <p:nvPicPr>
          <p:cNvPr id="9" name="DEFFFFF_PWP">
            <a:hlinkClick r:id="" action="ppaction://media"/>
            <a:extLst>
              <a:ext uri="{FF2B5EF4-FFF2-40B4-BE49-F238E27FC236}">
                <a16:creationId xmlns:a16="http://schemas.microsoft.com/office/drawing/2014/main" id="{C5A6F208-0DE3-0EB2-2CDB-C00B67BEC0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5465" y="1633422"/>
            <a:ext cx="8721069" cy="4905490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2D6DC28-3171-5A39-BDD5-DF88964CC678}"/>
              </a:ext>
            </a:extLst>
          </p:cNvPr>
          <p:cNvSpPr txBox="1"/>
          <p:nvPr/>
        </p:nvSpPr>
        <p:spPr>
          <a:xfrm>
            <a:off x="6621004" y="1005046"/>
            <a:ext cx="397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Deformation scale factor =  10</a:t>
            </a:r>
          </a:p>
        </p:txBody>
      </p:sp>
    </p:spTree>
    <p:extLst>
      <p:ext uri="{BB962C8B-B14F-4D97-AF65-F5344CB8AC3E}">
        <p14:creationId xmlns:p14="http://schemas.microsoft.com/office/powerpoint/2010/main" val="25024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08582-5127-D1CC-10A8-0F7E35DF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parameters and heterogeneity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6917F6-5CA5-0842-8920-78C68A823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Young modulus E = 210 GPa</a:t>
            </a:r>
          </a:p>
          <a:p>
            <a:r>
              <a:rPr lang="en-US" dirty="0"/>
              <a:t>Poisson’s</a:t>
            </a:r>
            <a:r>
              <a:rPr lang="ca-ES" dirty="0"/>
              <a:t> </a:t>
            </a:r>
            <a:r>
              <a:rPr lang="en-US" dirty="0"/>
              <a:t>ratio</a:t>
            </a:r>
            <a:r>
              <a:rPr lang="ca-ES" dirty="0"/>
              <a:t> </a:t>
            </a:r>
            <a:r>
              <a:rPr lang="el-GR" dirty="0"/>
              <a:t>ν</a:t>
            </a:r>
            <a:r>
              <a:rPr lang="ca-ES" dirty="0"/>
              <a:t> = 0</a:t>
            </a:r>
            <a:endParaRPr lang="ca-ES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Fracture</a:t>
            </a:r>
            <a:r>
              <a:rPr lang="ca-ES" dirty="0"/>
              <a:t> </a:t>
            </a:r>
            <a:r>
              <a:rPr lang="en-US" dirty="0"/>
              <a:t>toughness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AD5392-69B8-01DB-353B-960467D1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DF0BF-55F1-C50D-C4C0-62048E3A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18659"/>
            <a:ext cx="2615585" cy="10469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986C20E-EF4F-AA3C-5220-D64988765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5" r="51714"/>
          <a:stretch/>
        </p:blipFill>
        <p:spPr>
          <a:xfrm>
            <a:off x="5193835" y="2854152"/>
            <a:ext cx="1573530" cy="5306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888E38-D04E-E2C5-7FA9-B22C6C07D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71"/>
          <a:stretch/>
        </p:blipFill>
        <p:spPr>
          <a:xfrm>
            <a:off x="6998166" y="2854152"/>
            <a:ext cx="1288682" cy="5292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2CA3F3B-541B-BA94-9FBC-83F512B0F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71" y="4597452"/>
            <a:ext cx="5701200" cy="66811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2388E13-2BF6-9AF6-F41B-21D627DE18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7" t="3514" b="54042"/>
          <a:stretch/>
        </p:blipFill>
        <p:spPr>
          <a:xfrm>
            <a:off x="6438213" y="4742110"/>
            <a:ext cx="601415" cy="4151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44AB240-D641-1B5B-152E-6F84147840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60" t="58934" r="4506" b="5205"/>
          <a:stretch/>
        </p:blipFill>
        <p:spPr>
          <a:xfrm>
            <a:off x="9280035" y="4781074"/>
            <a:ext cx="590130" cy="382788"/>
          </a:xfrm>
          <a:prstGeom prst="rect">
            <a:avLst/>
          </a:prstGeom>
        </p:spPr>
      </p:pic>
      <p:pic>
        <p:nvPicPr>
          <p:cNvPr id="6" name="Imagen 5" descr="Forma, Flecha&#10;&#10;Descripción generada automáticamente">
            <a:extLst>
              <a:ext uri="{FF2B5EF4-FFF2-40B4-BE49-F238E27FC236}">
                <a16:creationId xmlns:a16="http://schemas.microsoft.com/office/drawing/2014/main" id="{66A4C6CD-6B2C-74BC-0FC4-8347CED9DA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57" y="2980509"/>
            <a:ext cx="574688" cy="270942"/>
          </a:xfrm>
          <a:prstGeom prst="rect">
            <a:avLst/>
          </a:prstGeom>
        </p:spPr>
      </p:pic>
      <p:pic>
        <p:nvPicPr>
          <p:cNvPr id="9" name="Imagen 8" descr="Forma, Rectángulo&#10;&#10;Descripción generada automáticamente">
            <a:extLst>
              <a:ext uri="{FF2B5EF4-FFF2-40B4-BE49-F238E27FC236}">
                <a16:creationId xmlns:a16="http://schemas.microsoft.com/office/drawing/2014/main" id="{87A7D83B-6A73-D976-7907-BAAFB8765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94" y="3043980"/>
            <a:ext cx="330492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53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0E636-0234-419C-EC70-21C7B14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Arrest, deflection and penetration of the crack</a:t>
            </a:r>
            <a:br>
              <a:rPr lang="en-US" dirty="0"/>
            </a:b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F5877C8-6A69-27BD-39D0-526BD655D7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169" y="1229848"/>
            <a:ext cx="4889131" cy="46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66B3B7-27A1-1F91-CF2B-E312705D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9179DFA-A642-443B-1023-81B97C348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0" t="58934" r="4506" b="5205"/>
          <a:stretch/>
        </p:blipFill>
        <p:spPr>
          <a:xfrm>
            <a:off x="5732565" y="2555411"/>
            <a:ext cx="363435" cy="2357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D0DFA7-42C9-8895-DAD1-2F1FED78B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7" t="3514" b="54042"/>
          <a:stretch/>
        </p:blipFill>
        <p:spPr>
          <a:xfrm>
            <a:off x="5751830" y="3283339"/>
            <a:ext cx="344170" cy="237600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60FBA88-C465-D1CB-A8A1-0C3133EC41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dirty="0"/>
              <a:t>Tension test</a:t>
            </a:r>
            <a:endParaRPr lang="en-US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0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23486-21A7-D9B5-3F52-A83F6789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resistance by placing inclusions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FF4192-0F39-7920-687D-6E116AA8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C2BA90E-E870-5BCD-B382-12427057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848" y="1523967"/>
            <a:ext cx="4974128" cy="416571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1DDC546-1595-DD27-97C0-9E2A29720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36080"/>
            <a:ext cx="2207208" cy="453600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56421E8E-4B15-9FE0-1474-809B10879F6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dirty="0"/>
              <a:t>Crack </a:t>
            </a:r>
            <a:r>
              <a:rPr lang="en-US" dirty="0"/>
              <a:t>nucleation</a:t>
            </a:r>
          </a:p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Breaks symmetry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38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23486-21A7-D9B5-3F52-A83F6789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resistance by placing inclusions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FF4192-0F39-7920-687D-6E116AA8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 dirty="0"/>
          </a:p>
        </p:txBody>
      </p:sp>
      <p:pic>
        <p:nvPicPr>
          <p:cNvPr id="9" name="Marcador de contenido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09AF5AC-359A-89E1-016C-D35B55E4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85" y="3923895"/>
            <a:ext cx="5320378" cy="2340000"/>
          </a:xfrm>
        </p:spPr>
      </p:pic>
      <p:pic>
        <p:nvPicPr>
          <p:cNvPr id="13" name="Imagen 1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13D0BBF2-7E24-9C4A-FED8-52E5AE96D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2" y="1089000"/>
            <a:ext cx="5368954" cy="2340000"/>
          </a:xfrm>
          <a:prstGeom prst="rect">
            <a:avLst/>
          </a:prstGeom>
        </p:spPr>
      </p:pic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70F7BDED-71F0-246F-82F6-5BAAAF596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44" y="1116523"/>
            <a:ext cx="5394660" cy="2340000"/>
          </a:xfrm>
          <a:prstGeom prst="rect">
            <a:avLst/>
          </a:prstGeom>
        </p:spPr>
      </p:pic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61D5FC10-9A3D-8BBD-1F30-4642B18CD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8" y="3901309"/>
            <a:ext cx="5321483" cy="2340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BFFA213-62CF-52E8-313D-946F5D221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037" y="3548978"/>
            <a:ext cx="2207208" cy="4536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56BF712-EFD5-AD70-1093-E9C9FA5AFE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60" t="58934" r="4506" b="5205"/>
          <a:stretch/>
        </p:blipFill>
        <p:spPr>
          <a:xfrm>
            <a:off x="7302720" y="1849140"/>
            <a:ext cx="258391" cy="16760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93EF4B5-9E90-9AA8-0DE8-BE7D387DFD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37" t="3514" b="54042"/>
          <a:stretch/>
        </p:blipFill>
        <p:spPr>
          <a:xfrm>
            <a:off x="6721264" y="1848479"/>
            <a:ext cx="244694" cy="16892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01E1817-253D-5CD7-050B-D94C927419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60" t="58934" r="4506" b="5205"/>
          <a:stretch/>
        </p:blipFill>
        <p:spPr>
          <a:xfrm>
            <a:off x="7503283" y="4423699"/>
            <a:ext cx="258391" cy="16760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E0BCA4C-F28F-E475-2FAE-5C4EAD8F2E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37" t="3514" b="54042"/>
          <a:stretch/>
        </p:blipFill>
        <p:spPr>
          <a:xfrm>
            <a:off x="6620390" y="4423699"/>
            <a:ext cx="244694" cy="16892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B790904-B901-9E4C-2A8F-042126B5B7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60" t="58934" r="4506" b="5205"/>
          <a:stretch/>
        </p:blipFill>
        <p:spPr>
          <a:xfrm>
            <a:off x="1517857" y="4691923"/>
            <a:ext cx="258391" cy="16760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C61DB4F8-2463-A075-3128-AEBC44CF3E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37" t="3514" b="54042"/>
          <a:stretch/>
        </p:blipFill>
        <p:spPr>
          <a:xfrm>
            <a:off x="1138986" y="4690602"/>
            <a:ext cx="244694" cy="1689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1B60927-5F39-FC72-F978-2F78100227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37" t="3514" b="54042"/>
          <a:stretch/>
        </p:blipFill>
        <p:spPr>
          <a:xfrm>
            <a:off x="2107940" y="2175197"/>
            <a:ext cx="244694" cy="1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678D7-95E6-A9FA-F130-2918C0F4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fracture mechanics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E97070-B6CC-46DE-B30F-27D5E7D1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92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Continuous models – phase field</a:t>
            </a:r>
            <a:r>
              <a:rPr lang="en-US" dirty="0"/>
              <a:t>: diffuse cracks</a:t>
            </a:r>
          </a:p>
          <a:p>
            <a:r>
              <a:rPr lang="en-US" dirty="0"/>
              <a:t>Continuous displacement field</a:t>
            </a:r>
          </a:p>
          <a:p>
            <a:r>
              <a:rPr lang="en-US" dirty="0"/>
              <a:t>Loss of stiffness represented by damage variable </a:t>
            </a:r>
            <a:r>
              <a:rPr lang="en-US" i="1" dirty="0"/>
              <a:t>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d</a:t>
            </a:r>
            <a:r>
              <a:rPr lang="en-US" dirty="0"/>
              <a:t> = 0 for intact material; </a:t>
            </a:r>
            <a:r>
              <a:rPr lang="en-US" i="1" dirty="0"/>
              <a:t>d</a:t>
            </a:r>
            <a:r>
              <a:rPr lang="en-US" dirty="0"/>
              <a:t> = 1 for fully broken material</a:t>
            </a:r>
          </a:p>
          <a:p>
            <a:r>
              <a:rPr lang="en-US" dirty="0"/>
              <a:t>Length-scale parameter </a:t>
            </a:r>
            <a:r>
              <a:rPr lang="en-US" i="1" dirty="0"/>
              <a:t>l</a:t>
            </a:r>
            <a:r>
              <a:rPr lang="en-US" dirty="0"/>
              <a:t> </a:t>
            </a:r>
          </a:p>
          <a:p>
            <a:r>
              <a:rPr lang="en-US" dirty="0"/>
              <a:t>History variable </a:t>
            </a:r>
            <a:r>
              <a:rPr lang="en-US" i="1" dirty="0"/>
              <a:t>H</a:t>
            </a:r>
            <a:endParaRPr lang="en-US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E53A66-EBEB-502B-3C09-4A8E9544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18AA0D-D68D-1CC2-B5B1-A7B20348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970" y="4415632"/>
            <a:ext cx="2034830" cy="1761331"/>
          </a:xfrm>
          <a:prstGeom prst="rect">
            <a:avLst/>
          </a:prstGeom>
        </p:spPr>
      </p:pic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DB47F1BE-4B27-6CAE-98EC-E7863758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18" y="3897419"/>
            <a:ext cx="3322410" cy="25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678D7-95E6-A9FA-F130-2918C0F4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minimization principle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E97070-B6CC-46DE-B30F-27D5E7D1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92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Continuous models – phase field</a:t>
            </a:r>
            <a:r>
              <a:rPr lang="en-US" dirty="0"/>
              <a:t>:</a:t>
            </a:r>
          </a:p>
          <a:p>
            <a:r>
              <a:rPr lang="en-US" dirty="0"/>
              <a:t>Based on an energy minimization principle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E53A66-EBEB-502B-3C09-4A8E9544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9B9F03-2478-540D-B0E5-F8E78771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485038"/>
            <a:ext cx="779145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F63E6B5-0CDF-3D7E-AA02-338E620B5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810109"/>
            <a:ext cx="2724150" cy="92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AD66913-6E96-AE32-604A-E93180658329}"/>
              </a:ext>
            </a:extLst>
          </p:cNvPr>
          <p:cNvSpPr txBox="1"/>
          <p:nvPr/>
        </p:nvSpPr>
        <p:spPr>
          <a:xfrm>
            <a:off x="7458075" y="5859125"/>
            <a:ext cx="363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Francfort and Marigo (1998)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EF53809-C587-88B4-B493-062E9E250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74" b="-14209"/>
          <a:stretch/>
        </p:blipFill>
        <p:spPr>
          <a:xfrm>
            <a:off x="1474895" y="3945257"/>
            <a:ext cx="2569993" cy="306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C9E898A-671A-C665-247C-917FE04E8A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2" b="-6528"/>
          <a:stretch/>
        </p:blipFill>
        <p:spPr>
          <a:xfrm>
            <a:off x="8070034" y="3947375"/>
            <a:ext cx="1921691" cy="306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30CF952-3EDA-FA76-CCA0-5264068A46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8" t="1" r="26097" b="2628"/>
          <a:stretch/>
        </p:blipFill>
        <p:spPr>
          <a:xfrm>
            <a:off x="4384992" y="3943850"/>
            <a:ext cx="342201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678D7-95E6-A9FA-F130-2918C0F4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of the fracture energy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E97070-B6CC-46DE-B30F-27D5E7D1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92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Continuous models – phase field</a:t>
            </a:r>
            <a:r>
              <a:rPr lang="en-US" dirty="0"/>
              <a:t>:</a:t>
            </a:r>
          </a:p>
          <a:p>
            <a:r>
              <a:rPr lang="en-US" dirty="0"/>
              <a:t>Regularization of the fracture energy – Tractable numerically!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E53A66-EBEB-502B-3C09-4A8E9544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AD66913-6E96-AE32-604A-E93180658329}"/>
              </a:ext>
            </a:extLst>
          </p:cNvPr>
          <p:cNvSpPr txBox="1"/>
          <p:nvPr/>
        </p:nvSpPr>
        <p:spPr>
          <a:xfrm>
            <a:off x="7458075" y="5985475"/>
            <a:ext cx="363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Bourdin et al., (2000)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525DF48-3CE9-12B8-0F5E-ED391FE5A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77" y="3823405"/>
            <a:ext cx="5320423" cy="432000"/>
          </a:xfrm>
          <a:prstGeom prst="rect">
            <a:avLst/>
          </a:prstGeom>
        </p:spPr>
      </p:pic>
      <p:pic>
        <p:nvPicPr>
          <p:cNvPr id="14" name="Imagen 1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A06DC1AD-A877-57C8-FF08-ED0247C6D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1491"/>
            <a:ext cx="4623749" cy="90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70F3D8E-F6B2-4B35-F96B-2BD94D17F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77" y="4618463"/>
            <a:ext cx="1046446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6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745A4-F70F-B241-2AF6-E3EAA994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Continuous displacement field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0EFA25-09B8-4FCA-425C-0E27A35F9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204"/>
            <a:ext cx="10515600" cy="4351338"/>
          </a:xfrm>
        </p:spPr>
        <p:txBody>
          <a:bodyPr/>
          <a:lstStyle/>
          <a:p>
            <a:r>
              <a:rPr lang="en-US" b="1" dirty="0"/>
              <a:t>Two-dimensional tension test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FC1F37-61AC-2FAC-5E37-AA79F290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831735E2-08E4-A81F-5153-3D1DAF5CF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18" y="1731851"/>
            <a:ext cx="4736163" cy="43312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103692-3882-EE67-FDD1-EC762CB2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61" y="1638115"/>
            <a:ext cx="115072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6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745A4-F70F-B241-2AF6-E3EAA994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Continuous displacement field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0EFA25-09B8-4FCA-425C-0E27A35F9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204"/>
            <a:ext cx="10515600" cy="4351338"/>
          </a:xfrm>
        </p:spPr>
        <p:txBody>
          <a:bodyPr/>
          <a:lstStyle/>
          <a:p>
            <a:r>
              <a:rPr lang="en-US" b="1" dirty="0"/>
              <a:t>Damage field and deformed mesh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FC1F37-61AC-2FAC-5E37-AA79F290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A068986-7F6B-E1D2-7FD4-B483B5E786DE}"/>
              </a:ext>
            </a:extLst>
          </p:cNvPr>
          <p:cNvSpPr txBox="1"/>
          <p:nvPr/>
        </p:nvSpPr>
        <p:spPr>
          <a:xfrm>
            <a:off x="7206317" y="1325563"/>
            <a:ext cx="2374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Deformation scale factor =  10</a:t>
            </a:r>
          </a:p>
        </p:txBody>
      </p:sp>
      <p:pic>
        <p:nvPicPr>
          <p:cNvPr id="10" name="defFFFFFFFFF">
            <a:hlinkClick r:id="" action="ppaction://media"/>
            <a:extLst>
              <a:ext uri="{FF2B5EF4-FFF2-40B4-BE49-F238E27FC236}">
                <a16:creationId xmlns:a16="http://schemas.microsoft.com/office/drawing/2014/main" id="{295EC2DC-30DD-B526-0ADB-B1E727E43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3600" y="2319919"/>
            <a:ext cx="8684800" cy="48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47842-7736-7B99-D14B-98314AD0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refinement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5534F1-E700-7188-3BA5-9E2E047A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3A1518-EF1E-4D77-9371-1BD66E8B89C3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2D9C458-33D1-FEC8-578F-015E1D1F7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meshes required along the crack </a:t>
            </a:r>
            <a:r>
              <a:rPr lang="en-US" dirty="0">
                <a:sym typeface="Wingdings" panose="05000000000000000000" pitchFamily="2" charset="2"/>
              </a:rPr>
              <a:t> High computational cost</a:t>
            </a:r>
            <a:endParaRPr lang="en-US" dirty="0"/>
          </a:p>
          <a:p>
            <a:r>
              <a:rPr lang="en-US" dirty="0"/>
              <a:t>Refinement value </a:t>
            </a:r>
            <a:r>
              <a:rPr lang="en-US" i="1" dirty="0"/>
              <a:t>d &gt; </a:t>
            </a:r>
            <a:r>
              <a:rPr lang="en-US" b="1" i="1" dirty="0"/>
              <a:t>d* </a:t>
            </a:r>
            <a:r>
              <a:rPr lang="en-US" dirty="0"/>
              <a:t>= 0.2 </a:t>
            </a:r>
            <a:r>
              <a:rPr lang="en-US" dirty="0">
                <a:sym typeface="Wingdings" panose="05000000000000000000" pitchFamily="2" charset="2"/>
              </a:rPr>
              <a:t> Automatic refinement</a:t>
            </a:r>
            <a:endParaRPr lang="en-US" dirty="0"/>
          </a:p>
          <a:p>
            <a:r>
              <a:rPr lang="en-US" dirty="0"/>
              <a:t>Refinement factor </a:t>
            </a:r>
            <a:r>
              <a:rPr lang="en-US" b="1" i="1" dirty="0"/>
              <a:t>m</a:t>
            </a:r>
            <a:r>
              <a:rPr lang="en-US" dirty="0"/>
              <a:t> = 10</a:t>
            </a:r>
          </a:p>
        </p:txBody>
      </p:sp>
      <p:pic>
        <p:nvPicPr>
          <p:cNvPr id="8" name="Imagen 7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32C5F989-DE52-BCB7-A4E5-974429FA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42385"/>
            <a:ext cx="3514832" cy="355049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4E206E9-09DE-A59E-CA5E-CE985305E9DC}"/>
              </a:ext>
            </a:extLst>
          </p:cNvPr>
          <p:cNvSpPr txBox="1"/>
          <p:nvPr/>
        </p:nvSpPr>
        <p:spPr>
          <a:xfrm>
            <a:off x="7222921" y="3409025"/>
            <a:ext cx="34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dirty="0"/>
              <a:t>m</a:t>
            </a:r>
            <a:endParaRPr lang="en-US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DD2919-BA71-4F15-9C15-8E512E4E65D8}"/>
              </a:ext>
            </a:extLst>
          </p:cNvPr>
          <p:cNvSpPr txBox="1"/>
          <p:nvPr/>
        </p:nvSpPr>
        <p:spPr>
          <a:xfrm>
            <a:off x="6481694" y="4033736"/>
            <a:ext cx="34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dirty="0"/>
              <a:t>m</a:t>
            </a:r>
            <a:endParaRPr lang="en-US" i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364C483-C7C9-2BFC-285F-2F10687C5878}"/>
              </a:ext>
            </a:extLst>
          </p:cNvPr>
          <p:cNvSpPr txBox="1"/>
          <p:nvPr/>
        </p:nvSpPr>
        <p:spPr>
          <a:xfrm>
            <a:off x="8141020" y="3409025"/>
            <a:ext cx="34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dirty="0"/>
              <a:t>m</a:t>
            </a:r>
            <a:endParaRPr lang="en-US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89BF38C-229F-1EBA-C3D5-5951B17FAC46}"/>
              </a:ext>
            </a:extLst>
          </p:cNvPr>
          <p:cNvSpPr txBox="1"/>
          <p:nvPr/>
        </p:nvSpPr>
        <p:spPr>
          <a:xfrm>
            <a:off x="6481693" y="5082517"/>
            <a:ext cx="34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dirty="0"/>
              <a:t>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756349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5157</TotalTime>
  <Words>705</Words>
  <Application>Microsoft Office PowerPoint</Application>
  <PresentationFormat>Panorámica</PresentationFormat>
  <Paragraphs>153</Paragraphs>
  <Slides>39</Slides>
  <Notes>1</Notes>
  <HiddenSlides>0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de Office</vt:lpstr>
      <vt:lpstr> Adaptive phase-field modeling  of heterogeneous materials </vt:lpstr>
      <vt:lpstr>Fracture</vt:lpstr>
      <vt:lpstr>Computational fracture mechanics</vt:lpstr>
      <vt:lpstr>Computational fracture mechanics</vt:lpstr>
      <vt:lpstr>Energy minimization principle</vt:lpstr>
      <vt:lpstr>Regularization of the fracture energy</vt:lpstr>
      <vt:lpstr>Continuous displacement field</vt:lpstr>
      <vt:lpstr>Continuous displacement field</vt:lpstr>
      <vt:lpstr>Adaptive refinement</vt:lpstr>
      <vt:lpstr>Adaptive refinement example</vt:lpstr>
      <vt:lpstr>Adaptive refinement example</vt:lpstr>
      <vt:lpstr>Adaptive refinement example</vt:lpstr>
      <vt:lpstr>Goals</vt:lpstr>
      <vt:lpstr>Arrest, deflection and penetration of the crack</vt:lpstr>
      <vt:lpstr>Arrest, deflection and penetration of the crack </vt:lpstr>
      <vt:lpstr>Arrest, deflection and penetration of the crack </vt:lpstr>
      <vt:lpstr>Arrest, deflection and penetration of the crack </vt:lpstr>
      <vt:lpstr>Arrest, deflection and penetration of the crack </vt:lpstr>
      <vt:lpstr>Arrest, deflection and penetration of the crack </vt:lpstr>
      <vt:lpstr>Arrest, deflection and penetration of the crack </vt:lpstr>
      <vt:lpstr>Arrest, deflection and penetration of the crack </vt:lpstr>
      <vt:lpstr>Arrest, deflection and penetration of the crack </vt:lpstr>
      <vt:lpstr>Arrest, deflection and penetration of the crack </vt:lpstr>
      <vt:lpstr>Improving the resistance by placing inclusions </vt:lpstr>
      <vt:lpstr>Improving the resistance by placing inclusions </vt:lpstr>
      <vt:lpstr>Improving the resistance by placing inclusions </vt:lpstr>
      <vt:lpstr>Improving the resistance by placing inclusions </vt:lpstr>
      <vt:lpstr>My contributions</vt:lpstr>
      <vt:lpstr>Conclusions</vt:lpstr>
      <vt:lpstr>Outlook</vt:lpstr>
      <vt:lpstr>Adaptive hybrid phase-field model </vt:lpstr>
      <vt:lpstr>Validation</vt:lpstr>
      <vt:lpstr>Computational fracture mechanics</vt:lpstr>
      <vt:lpstr>Adaptive refinement</vt:lpstr>
      <vt:lpstr>Adaptive refinement</vt:lpstr>
      <vt:lpstr>Material parameters and heterogeneity</vt:lpstr>
      <vt:lpstr>Arrest, deflection and penetration of the crack </vt:lpstr>
      <vt:lpstr>Improving the resistance by placing inclusions </vt:lpstr>
      <vt:lpstr>Improving the resistance by placing inclusions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Adaptive phase-field modeling  of heterogeneous materials </dc:title>
  <dc:creator>rogenc125@gmail.com</dc:creator>
  <cp:lastModifiedBy>rogenc125@gmail.com</cp:lastModifiedBy>
  <cp:revision>78</cp:revision>
  <dcterms:created xsi:type="dcterms:W3CDTF">2023-07-11T15:27:48Z</dcterms:created>
  <dcterms:modified xsi:type="dcterms:W3CDTF">2023-07-17T12:52:55Z</dcterms:modified>
</cp:coreProperties>
</file>